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12192000" cy="685800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04" d="100"/>
          <a:sy n="104" d="100"/>
        </p:scale>
        <p:origin x="14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6CA517-EA4E-4D48-8944-89BA07B87EDD}"/>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7A539E6D-61DD-4B2F-BB31-4EBD96AB2F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405ECAB7-E617-4EFA-ACF7-E76F0D369F44}"/>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5" name="Fußzeilenplatzhalter 4">
            <a:extLst>
              <a:ext uri="{FF2B5EF4-FFF2-40B4-BE49-F238E27FC236}">
                <a16:creationId xmlns:a16="http://schemas.microsoft.com/office/drawing/2014/main" id="{E9B7D93C-CAB1-40E2-86D8-92A3C3D95E1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3AB6BBF-1DD8-413D-A2F8-36C2C894158B}"/>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3250863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CF82C8-6F82-4F1C-A685-1F8E8DE80EC1}"/>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9196FC75-A0FA-4E8C-ACC8-A8AA78CA79C9}"/>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28141F65-0322-4262-BCC8-2030E113C952}"/>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5" name="Fußzeilenplatzhalter 4">
            <a:extLst>
              <a:ext uri="{FF2B5EF4-FFF2-40B4-BE49-F238E27FC236}">
                <a16:creationId xmlns:a16="http://schemas.microsoft.com/office/drawing/2014/main" id="{B0DAFA7E-F0F7-447E-B2CF-0ECD11E2A518}"/>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8DED787B-0561-4315-8880-2B1FEF01CEF4}"/>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3835288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E8401794-780F-46F2-9884-CEC684670E47}"/>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ADB2DC45-78B4-40A2-AC6E-4294FD6E76ED}"/>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620ACEE-1CC4-4640-A8EB-F65B7B0BC109}"/>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5" name="Fußzeilenplatzhalter 4">
            <a:extLst>
              <a:ext uri="{FF2B5EF4-FFF2-40B4-BE49-F238E27FC236}">
                <a16:creationId xmlns:a16="http://schemas.microsoft.com/office/drawing/2014/main" id="{0E088959-0EC2-4506-876A-7EFC75EBC465}"/>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E669DB5-C7CB-41C0-AFEF-6FA7AC93B3F7}"/>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30330102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C3E93D-DDC3-48F5-A19B-AABF99B7406E}"/>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BBA293A9-9C37-40D3-BD9D-BCEEBDDFC313}"/>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4D3CFF6-BF35-490F-920F-D4892285D9B1}"/>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5" name="Fußzeilenplatzhalter 4">
            <a:extLst>
              <a:ext uri="{FF2B5EF4-FFF2-40B4-BE49-F238E27FC236}">
                <a16:creationId xmlns:a16="http://schemas.microsoft.com/office/drawing/2014/main" id="{21504F4F-075B-466E-B06D-E6543148396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5AD7717-CA65-4D63-80A8-928E6E1F7BF0}"/>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541658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F67216-C074-47B3-A2C3-5F30B5E815C5}"/>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3FAA113-9F1E-447D-9600-2A94B27F13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A5C9F5D-C0DF-488D-9D95-75F3ECADCB94}"/>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5" name="Fußzeilenplatzhalter 4">
            <a:extLst>
              <a:ext uri="{FF2B5EF4-FFF2-40B4-BE49-F238E27FC236}">
                <a16:creationId xmlns:a16="http://schemas.microsoft.com/office/drawing/2014/main" id="{61C28D8B-5CEB-4094-9B5E-671CA90A1D8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CFDA7E1-01FD-4B78-8BC6-3F304BD54D93}"/>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1278505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ADB4D9-9DF8-4799-AC06-70BA10A7743A}"/>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5974DF84-31AA-4BE7-BF4E-EC4C3E31205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2CF5A4E8-692A-4545-B014-CE2654C6937B}"/>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7DED3CDA-B8BA-4E07-A77A-AA08C610F6A7}"/>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6" name="Fußzeilenplatzhalter 5">
            <a:extLst>
              <a:ext uri="{FF2B5EF4-FFF2-40B4-BE49-F238E27FC236}">
                <a16:creationId xmlns:a16="http://schemas.microsoft.com/office/drawing/2014/main" id="{EA70FE8B-A013-4233-B7E2-E4A1FE47633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DCD7766-C119-452F-AF56-8A6969EDD0B0}"/>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1838681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83930-866F-4340-B6B3-1A25892A92B5}"/>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F4F810C3-02D0-4243-88FC-7471253A50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D60A510-64C1-4D22-B5B4-28E3F94599AD}"/>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17E848F7-844E-4FBE-BE0C-8D5D7D0A7B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FDC52EB4-6EBC-47FC-A694-571AFFE641D3}"/>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93920C32-138E-4D0B-85C6-DE19B28B6D49}"/>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8" name="Fußzeilenplatzhalter 7">
            <a:extLst>
              <a:ext uri="{FF2B5EF4-FFF2-40B4-BE49-F238E27FC236}">
                <a16:creationId xmlns:a16="http://schemas.microsoft.com/office/drawing/2014/main" id="{862A2A6A-F35F-405A-903D-5DC0BD880D92}"/>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06F78CEC-CD7C-42BB-A022-36ECCFFED879}"/>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1971924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0209B2-1210-4B1E-A76B-C32AB440A32B}"/>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A247F740-8E20-4F3D-8284-DD8D540957BA}"/>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4" name="Fußzeilenplatzhalter 3">
            <a:extLst>
              <a:ext uri="{FF2B5EF4-FFF2-40B4-BE49-F238E27FC236}">
                <a16:creationId xmlns:a16="http://schemas.microsoft.com/office/drawing/2014/main" id="{88A8E09C-9F56-4009-B78F-0BDB228B8BFE}"/>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92D481C-D827-4A69-BC03-08E0F8B06F50}"/>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2144146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F7C35EAA-AABA-484B-80B7-A8177F7DD667}"/>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3" name="Fußzeilenplatzhalter 2">
            <a:extLst>
              <a:ext uri="{FF2B5EF4-FFF2-40B4-BE49-F238E27FC236}">
                <a16:creationId xmlns:a16="http://schemas.microsoft.com/office/drawing/2014/main" id="{458482F9-76D7-46CD-A6B1-19A8EEC4886E}"/>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9715C0BF-76FB-4704-A200-F9A6311165AD}"/>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566538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BB937A-6678-4E20-9B6B-29A288AC35E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B56FB98A-599B-4878-86A8-9608AB18BC4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6B1CEDCC-4746-409E-8CB4-2ECCC2A7AA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7C4E55C-BD00-4052-BB59-6C74B2A054C5}"/>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6" name="Fußzeilenplatzhalter 5">
            <a:extLst>
              <a:ext uri="{FF2B5EF4-FFF2-40B4-BE49-F238E27FC236}">
                <a16:creationId xmlns:a16="http://schemas.microsoft.com/office/drawing/2014/main" id="{5A93D7DD-E681-4A56-8DB3-8A8A637F158D}"/>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49F7FE2-EA3E-4602-9ED1-C2CDFCD0B3B4}"/>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201247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818E7D-8B16-4441-819C-1644DC23830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9E422BF0-9578-46C3-8FEF-7476305650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B8037EB1-0E27-49F3-B808-4968797CF9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C6F6A07-0E15-4EE8-A38A-9A7BB8C6F6AE}"/>
              </a:ext>
            </a:extLst>
          </p:cNvPr>
          <p:cNvSpPr>
            <a:spLocks noGrp="1"/>
          </p:cNvSpPr>
          <p:nvPr>
            <p:ph type="dt" sz="half" idx="10"/>
          </p:nvPr>
        </p:nvSpPr>
        <p:spPr/>
        <p:txBody>
          <a:bodyPr/>
          <a:lstStyle/>
          <a:p>
            <a:fld id="{59AE77AF-47AE-4E2A-A2BF-55DE78C27ED6}" type="datetimeFigureOut">
              <a:rPr lang="de-DE" smtClean="0"/>
              <a:t>24.04.2024</a:t>
            </a:fld>
            <a:endParaRPr lang="de-DE"/>
          </a:p>
        </p:txBody>
      </p:sp>
      <p:sp>
        <p:nvSpPr>
          <p:cNvPr id="6" name="Fußzeilenplatzhalter 5">
            <a:extLst>
              <a:ext uri="{FF2B5EF4-FFF2-40B4-BE49-F238E27FC236}">
                <a16:creationId xmlns:a16="http://schemas.microsoft.com/office/drawing/2014/main" id="{30085056-575A-4B30-BCAC-ADFFC2931126}"/>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B4009B4A-E8C9-4015-B12C-EC34101E8AA7}"/>
              </a:ext>
            </a:extLst>
          </p:cNvPr>
          <p:cNvSpPr>
            <a:spLocks noGrp="1"/>
          </p:cNvSpPr>
          <p:nvPr>
            <p:ph type="sldNum" sz="quarter" idx="12"/>
          </p:nvPr>
        </p:nvSpPr>
        <p:spPr/>
        <p:txBody>
          <a:bodyPr/>
          <a:lstStyle/>
          <a:p>
            <a:fld id="{AD016F71-8323-4A37-817C-267C03733995}" type="slidenum">
              <a:rPr lang="de-DE" smtClean="0"/>
              <a:t>‹Nr.›</a:t>
            </a:fld>
            <a:endParaRPr lang="de-DE"/>
          </a:p>
        </p:txBody>
      </p:sp>
    </p:spTree>
    <p:extLst>
      <p:ext uri="{BB962C8B-B14F-4D97-AF65-F5344CB8AC3E}">
        <p14:creationId xmlns:p14="http://schemas.microsoft.com/office/powerpoint/2010/main" val="166193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9E312A-6673-4225-8829-C5D610DEE9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8A814665-F21A-4279-B9B8-22AE175F2B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74A461A-4EDB-4A05-B506-60CE4B531F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AE77AF-47AE-4E2A-A2BF-55DE78C27ED6}" type="datetimeFigureOut">
              <a:rPr lang="de-DE" smtClean="0"/>
              <a:t>24.04.2024</a:t>
            </a:fld>
            <a:endParaRPr lang="de-DE"/>
          </a:p>
        </p:txBody>
      </p:sp>
      <p:sp>
        <p:nvSpPr>
          <p:cNvPr id="5" name="Fußzeilenplatzhalter 4">
            <a:extLst>
              <a:ext uri="{FF2B5EF4-FFF2-40B4-BE49-F238E27FC236}">
                <a16:creationId xmlns:a16="http://schemas.microsoft.com/office/drawing/2014/main" id="{8281AF7F-8FD7-4117-AE0F-93743B473E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C5A0B323-6F9E-4C51-BA88-002B95485B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16F71-8323-4A37-817C-267C03733995}" type="slidenum">
              <a:rPr lang="de-DE" smtClean="0"/>
              <a:t>‹Nr.›</a:t>
            </a:fld>
            <a:endParaRPr lang="de-DE"/>
          </a:p>
        </p:txBody>
      </p:sp>
    </p:spTree>
    <p:extLst>
      <p:ext uri="{BB962C8B-B14F-4D97-AF65-F5344CB8AC3E}">
        <p14:creationId xmlns:p14="http://schemas.microsoft.com/office/powerpoint/2010/main" val="3254448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0BF9F6-5C90-45B7-AA4A-6BEBF2C9C84E}"/>
              </a:ext>
            </a:extLst>
          </p:cNvPr>
          <p:cNvSpPr>
            <a:spLocks noGrp="1"/>
          </p:cNvSpPr>
          <p:nvPr>
            <p:ph type="ctrTitle"/>
          </p:nvPr>
        </p:nvSpPr>
        <p:spPr/>
        <p:txBody>
          <a:bodyPr>
            <a:normAutofit fontScale="90000"/>
          </a:bodyPr>
          <a:lstStyle/>
          <a:p>
            <a:r>
              <a:rPr lang="de-DE" dirty="0"/>
              <a:t>Reichweite außerdienstlicher Wohlverhaltenspflicht von Soldaten</a:t>
            </a:r>
          </a:p>
        </p:txBody>
      </p:sp>
      <p:sp>
        <p:nvSpPr>
          <p:cNvPr id="3" name="Untertitel 2">
            <a:extLst>
              <a:ext uri="{FF2B5EF4-FFF2-40B4-BE49-F238E27FC236}">
                <a16:creationId xmlns:a16="http://schemas.microsoft.com/office/drawing/2014/main" id="{773FF592-9C37-499D-8A12-E13F0062984C}"/>
              </a:ext>
            </a:extLst>
          </p:cNvPr>
          <p:cNvSpPr>
            <a:spLocks noGrp="1"/>
          </p:cNvSpPr>
          <p:nvPr>
            <p:ph type="subTitle" idx="1"/>
          </p:nvPr>
        </p:nvSpPr>
        <p:spPr/>
        <p:txBody>
          <a:bodyPr/>
          <a:lstStyle/>
          <a:p>
            <a:endParaRPr lang="de-DE"/>
          </a:p>
        </p:txBody>
      </p:sp>
    </p:spTree>
    <p:extLst>
      <p:ext uri="{BB962C8B-B14F-4D97-AF65-F5344CB8AC3E}">
        <p14:creationId xmlns:p14="http://schemas.microsoft.com/office/powerpoint/2010/main" val="2671287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1909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2784C50-CB02-4850-A307-57896987B981}"/>
              </a:ext>
            </a:extLst>
          </p:cNvPr>
          <p:cNvSpPr>
            <a:spLocks noGrp="1"/>
          </p:cNvSpPr>
          <p:nvPr>
            <p:ph type="title"/>
          </p:nvPr>
        </p:nvSpPr>
        <p:spPr/>
        <p:txBody>
          <a:bodyPr/>
          <a:lstStyle/>
          <a:p>
            <a:r>
              <a:rPr lang="de-DE" dirty="0"/>
              <a:t>§ 9 Soldatengesetz</a:t>
            </a:r>
          </a:p>
        </p:txBody>
      </p:sp>
      <p:sp>
        <p:nvSpPr>
          <p:cNvPr id="3" name="Inhaltsplatzhalter 2">
            <a:extLst>
              <a:ext uri="{FF2B5EF4-FFF2-40B4-BE49-F238E27FC236}">
                <a16:creationId xmlns:a16="http://schemas.microsoft.com/office/drawing/2014/main" id="{DE251A96-6323-4D3B-9AEF-0E366183E4FD}"/>
              </a:ext>
            </a:extLst>
          </p:cNvPr>
          <p:cNvSpPr>
            <a:spLocks noGrp="1"/>
          </p:cNvSpPr>
          <p:nvPr>
            <p:ph idx="1"/>
          </p:nvPr>
        </p:nvSpPr>
        <p:spPr/>
        <p:txBody>
          <a:bodyPr/>
          <a:lstStyle/>
          <a:p>
            <a:pPr marL="0" indent="0">
              <a:buNone/>
            </a:pPr>
            <a:endParaRPr lang="de-DE" dirty="0"/>
          </a:p>
          <a:p>
            <a:pPr marL="0" indent="0">
              <a:buNone/>
            </a:pPr>
            <a:r>
              <a:rPr lang="de-DE" dirty="0">
                <a:solidFill>
                  <a:schemeClr val="bg1">
                    <a:lumMod val="75000"/>
                  </a:schemeClr>
                </a:solidFill>
              </a:rPr>
              <a:t>Berufssoldaten und Soldaten auf Zeit haben folgenden Diensteid zu leisten:</a:t>
            </a:r>
            <a:br>
              <a:rPr lang="de-DE" dirty="0"/>
            </a:br>
            <a:r>
              <a:rPr lang="de-DE" dirty="0"/>
              <a:t>"Ich schwöre, </a:t>
            </a:r>
            <a:r>
              <a:rPr lang="de-DE" dirty="0">
                <a:solidFill>
                  <a:schemeClr val="bg1">
                    <a:lumMod val="75000"/>
                  </a:schemeClr>
                </a:solidFill>
              </a:rPr>
              <a:t>der Bundesrepublik Deutschland treu zu dienen und </a:t>
            </a:r>
            <a:r>
              <a:rPr lang="de-DE" dirty="0"/>
              <a:t>das Recht </a:t>
            </a:r>
            <a:r>
              <a:rPr lang="de-DE" dirty="0">
                <a:solidFill>
                  <a:schemeClr val="bg1">
                    <a:lumMod val="75000"/>
                  </a:schemeClr>
                </a:solidFill>
              </a:rPr>
              <a:t>und die Freiheit </a:t>
            </a:r>
            <a:r>
              <a:rPr lang="de-DE" dirty="0"/>
              <a:t>des deutschen Volkes tapfer zu verteidigen…“</a:t>
            </a:r>
          </a:p>
        </p:txBody>
      </p:sp>
    </p:spTree>
    <p:extLst>
      <p:ext uri="{BB962C8B-B14F-4D97-AF65-F5344CB8AC3E}">
        <p14:creationId xmlns:p14="http://schemas.microsoft.com/office/powerpoint/2010/main" val="1627016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0EDD2DB-E73B-44C2-A98F-0A0A49F8E8E2}"/>
              </a:ext>
            </a:extLst>
          </p:cNvPr>
          <p:cNvSpPr>
            <a:spLocks noGrp="1"/>
          </p:cNvSpPr>
          <p:nvPr>
            <p:ph idx="1"/>
          </p:nvPr>
        </p:nvSpPr>
        <p:spPr/>
        <p:txBody>
          <a:bodyPr>
            <a:normAutofit/>
          </a:bodyPr>
          <a:lstStyle/>
          <a:p>
            <a:pPr marL="0" indent="0">
              <a:buNone/>
            </a:pPr>
            <a:r>
              <a:rPr lang="de-DE" sz="3600" dirty="0"/>
              <a:t>Außer Dienst hat sich der Soldat außerhalb der dienstlichen Unterkunft und Anlagen so zu verhalten, dass er das Ansehen der Bundeswehr oder die Achtung und das Vertrauen, die seine dienstliche Stellung erfordert, nicht ernsthaft beeinträchtigt.</a:t>
            </a:r>
          </a:p>
        </p:txBody>
      </p:sp>
    </p:spTree>
    <p:extLst>
      <p:ext uri="{BB962C8B-B14F-4D97-AF65-F5344CB8AC3E}">
        <p14:creationId xmlns:p14="http://schemas.microsoft.com/office/powerpoint/2010/main" val="31777981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82A4FA-FB02-4889-BFA0-44C32768692A}"/>
              </a:ext>
            </a:extLst>
          </p:cNvPr>
          <p:cNvSpPr>
            <a:spLocks noGrp="1"/>
          </p:cNvSpPr>
          <p:nvPr>
            <p:ph type="title"/>
          </p:nvPr>
        </p:nvSpPr>
        <p:spPr/>
        <p:txBody>
          <a:bodyPr/>
          <a:lstStyle/>
          <a:p>
            <a:r>
              <a:rPr lang="de-DE" dirty="0"/>
              <a:t>räumlich/zeitlicher Anwendungsbereich</a:t>
            </a:r>
          </a:p>
        </p:txBody>
      </p:sp>
      <p:sp>
        <p:nvSpPr>
          <p:cNvPr id="3" name="Inhaltsplatzhalter 2">
            <a:extLst>
              <a:ext uri="{FF2B5EF4-FFF2-40B4-BE49-F238E27FC236}">
                <a16:creationId xmlns:a16="http://schemas.microsoft.com/office/drawing/2014/main" id="{20EDD2DB-E73B-44C2-A98F-0A0A49F8E8E2}"/>
              </a:ext>
            </a:extLst>
          </p:cNvPr>
          <p:cNvSpPr>
            <a:spLocks noGrp="1"/>
          </p:cNvSpPr>
          <p:nvPr>
            <p:ph idx="1"/>
          </p:nvPr>
        </p:nvSpPr>
        <p:spPr/>
        <p:txBody>
          <a:bodyPr>
            <a:normAutofit/>
          </a:bodyPr>
          <a:lstStyle/>
          <a:p>
            <a:pPr marL="0" indent="0">
              <a:buNone/>
            </a:pPr>
            <a:endParaRPr lang="de-DE" sz="3600" dirty="0"/>
          </a:p>
          <a:p>
            <a:pPr marL="0" indent="0">
              <a:buNone/>
            </a:pPr>
            <a:r>
              <a:rPr lang="de-DE" sz="3600" dirty="0"/>
              <a:t>Außer Dienst </a:t>
            </a:r>
            <a:r>
              <a:rPr lang="de-DE" sz="3600" dirty="0">
                <a:solidFill>
                  <a:schemeClr val="bg1">
                    <a:lumMod val="75000"/>
                  </a:schemeClr>
                </a:solidFill>
              </a:rPr>
              <a:t>hat sich der Soldat </a:t>
            </a:r>
            <a:r>
              <a:rPr lang="de-DE" sz="3600" dirty="0"/>
              <a:t>außerhalb der dienstlichen Unterkunft und Anlagen </a:t>
            </a:r>
            <a:r>
              <a:rPr lang="de-DE" sz="3600" dirty="0">
                <a:solidFill>
                  <a:schemeClr val="bg1">
                    <a:lumMod val="75000"/>
                  </a:schemeClr>
                </a:solidFill>
              </a:rPr>
              <a:t>so zu verhalten, dass er das Ansehen der Bundeswehr oder die Achtung und das Vertrauen, die seine dienstliche Stellung erfordert, nicht ernsthaft beeinträchtigt.</a:t>
            </a:r>
          </a:p>
        </p:txBody>
      </p:sp>
    </p:spTree>
    <p:extLst>
      <p:ext uri="{BB962C8B-B14F-4D97-AF65-F5344CB8AC3E}">
        <p14:creationId xmlns:p14="http://schemas.microsoft.com/office/powerpoint/2010/main" val="1214452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4F3001-5412-4C08-96A1-EDA3326E7C9F}"/>
              </a:ext>
            </a:extLst>
          </p:cNvPr>
          <p:cNvSpPr>
            <a:spLocks noGrp="1"/>
          </p:cNvSpPr>
          <p:nvPr>
            <p:ph type="title"/>
          </p:nvPr>
        </p:nvSpPr>
        <p:spPr/>
        <p:txBody>
          <a:bodyPr/>
          <a:lstStyle/>
          <a:p>
            <a:r>
              <a:rPr lang="de-DE" dirty="0"/>
              <a:t>Schutzgut 1:</a:t>
            </a:r>
          </a:p>
        </p:txBody>
      </p:sp>
      <p:sp>
        <p:nvSpPr>
          <p:cNvPr id="3" name="Inhaltsplatzhalter 2">
            <a:extLst>
              <a:ext uri="{FF2B5EF4-FFF2-40B4-BE49-F238E27FC236}">
                <a16:creationId xmlns:a16="http://schemas.microsoft.com/office/drawing/2014/main" id="{20EDD2DB-E73B-44C2-A98F-0A0A49F8E8E2}"/>
              </a:ext>
            </a:extLst>
          </p:cNvPr>
          <p:cNvSpPr>
            <a:spLocks noGrp="1"/>
          </p:cNvSpPr>
          <p:nvPr>
            <p:ph idx="1"/>
          </p:nvPr>
        </p:nvSpPr>
        <p:spPr>
          <a:xfrm>
            <a:off x="838200" y="1825625"/>
            <a:ext cx="10515600" cy="4351338"/>
          </a:xfrm>
        </p:spPr>
        <p:txBody>
          <a:bodyPr>
            <a:normAutofit/>
          </a:bodyPr>
          <a:lstStyle/>
          <a:p>
            <a:pPr marL="0" indent="0">
              <a:buNone/>
            </a:pPr>
            <a:r>
              <a:rPr lang="de-DE" sz="3600" dirty="0">
                <a:solidFill>
                  <a:schemeClr val="bg1">
                    <a:lumMod val="75000"/>
                  </a:schemeClr>
                </a:solidFill>
              </a:rPr>
              <a:t>Außer Dienst hat sich der Soldat außerhalb der dienstlichen Unterkunft und Anlagen so zu verhalten, dass er das </a:t>
            </a:r>
            <a:r>
              <a:rPr lang="de-DE" sz="3600" dirty="0"/>
              <a:t>Ansehen der Bundeswehr </a:t>
            </a:r>
            <a:r>
              <a:rPr lang="de-DE" sz="3600" dirty="0">
                <a:solidFill>
                  <a:schemeClr val="bg1">
                    <a:lumMod val="75000"/>
                  </a:schemeClr>
                </a:solidFill>
              </a:rPr>
              <a:t>oder die Achtung und das Vertrauen, die seine dienstliche Stellung erfordert, nicht ernsthaft beeinträchtigt.</a:t>
            </a:r>
          </a:p>
        </p:txBody>
      </p:sp>
    </p:spTree>
    <p:extLst>
      <p:ext uri="{BB962C8B-B14F-4D97-AF65-F5344CB8AC3E}">
        <p14:creationId xmlns:p14="http://schemas.microsoft.com/office/powerpoint/2010/main" val="12934267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9F59AB-37AB-45ED-B4A3-143CED4D6463}"/>
              </a:ext>
            </a:extLst>
          </p:cNvPr>
          <p:cNvSpPr>
            <a:spLocks noGrp="1"/>
          </p:cNvSpPr>
          <p:nvPr>
            <p:ph type="title"/>
          </p:nvPr>
        </p:nvSpPr>
        <p:spPr/>
        <p:txBody>
          <a:bodyPr/>
          <a:lstStyle/>
          <a:p>
            <a:r>
              <a:rPr lang="de-DE" dirty="0"/>
              <a:t>Schutzgut 2:</a:t>
            </a:r>
          </a:p>
        </p:txBody>
      </p:sp>
      <p:sp>
        <p:nvSpPr>
          <p:cNvPr id="3" name="Inhaltsplatzhalter 2">
            <a:extLst>
              <a:ext uri="{FF2B5EF4-FFF2-40B4-BE49-F238E27FC236}">
                <a16:creationId xmlns:a16="http://schemas.microsoft.com/office/drawing/2014/main" id="{20EDD2DB-E73B-44C2-A98F-0A0A49F8E8E2}"/>
              </a:ext>
            </a:extLst>
          </p:cNvPr>
          <p:cNvSpPr>
            <a:spLocks noGrp="1"/>
          </p:cNvSpPr>
          <p:nvPr>
            <p:ph idx="1"/>
          </p:nvPr>
        </p:nvSpPr>
        <p:spPr/>
        <p:txBody>
          <a:bodyPr>
            <a:normAutofit/>
          </a:bodyPr>
          <a:lstStyle/>
          <a:p>
            <a:pPr marL="0" indent="0">
              <a:buNone/>
            </a:pPr>
            <a:r>
              <a:rPr lang="de-DE" sz="3600" dirty="0">
                <a:solidFill>
                  <a:schemeClr val="bg1">
                    <a:lumMod val="75000"/>
                  </a:schemeClr>
                </a:solidFill>
              </a:rPr>
              <a:t>Außer Dienst hat sich der Soldat außerhalb der dienstlichen Unterkunft und Anlagen so zu verhalten, dass er das Ansehen der Bundeswehr oder die </a:t>
            </a:r>
            <a:r>
              <a:rPr lang="de-DE" sz="3600" dirty="0"/>
              <a:t>Achtung und das Vertrauen, die seine dienstliche Stellung erfordert</a:t>
            </a:r>
            <a:r>
              <a:rPr lang="de-DE" sz="3600" dirty="0">
                <a:solidFill>
                  <a:schemeClr val="bg1">
                    <a:lumMod val="75000"/>
                  </a:schemeClr>
                </a:solidFill>
              </a:rPr>
              <a:t>, nicht ernsthaft beeinträchtigt.</a:t>
            </a:r>
          </a:p>
        </p:txBody>
      </p:sp>
    </p:spTree>
    <p:extLst>
      <p:ext uri="{BB962C8B-B14F-4D97-AF65-F5344CB8AC3E}">
        <p14:creationId xmlns:p14="http://schemas.microsoft.com/office/powerpoint/2010/main" val="696913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D4468F-8C8B-405A-ADBA-9654321FD4B5}"/>
              </a:ext>
            </a:extLst>
          </p:cNvPr>
          <p:cNvSpPr>
            <a:spLocks noGrp="1"/>
          </p:cNvSpPr>
          <p:nvPr>
            <p:ph type="title"/>
          </p:nvPr>
        </p:nvSpPr>
        <p:spPr/>
        <p:txBody>
          <a:bodyPr/>
          <a:lstStyle/>
          <a:p>
            <a:r>
              <a:rPr lang="de-DE" dirty="0"/>
              <a:t>Erheblichkeitsschwelle:</a:t>
            </a:r>
          </a:p>
        </p:txBody>
      </p:sp>
      <p:sp>
        <p:nvSpPr>
          <p:cNvPr id="3" name="Inhaltsplatzhalter 2">
            <a:extLst>
              <a:ext uri="{FF2B5EF4-FFF2-40B4-BE49-F238E27FC236}">
                <a16:creationId xmlns:a16="http://schemas.microsoft.com/office/drawing/2014/main" id="{20EDD2DB-E73B-44C2-A98F-0A0A49F8E8E2}"/>
              </a:ext>
            </a:extLst>
          </p:cNvPr>
          <p:cNvSpPr>
            <a:spLocks noGrp="1"/>
          </p:cNvSpPr>
          <p:nvPr>
            <p:ph idx="1"/>
          </p:nvPr>
        </p:nvSpPr>
        <p:spPr/>
        <p:txBody>
          <a:bodyPr>
            <a:normAutofit/>
          </a:bodyPr>
          <a:lstStyle/>
          <a:p>
            <a:pPr marL="0" indent="0">
              <a:buNone/>
            </a:pPr>
            <a:r>
              <a:rPr lang="de-DE" sz="3600" dirty="0">
                <a:solidFill>
                  <a:schemeClr val="bg1">
                    <a:lumMod val="75000"/>
                  </a:schemeClr>
                </a:solidFill>
              </a:rPr>
              <a:t>Außer Dienst hat sich der Soldat außerhalb der dienstlichen Unterkunft und Anlagen so zu verhalten, dass er das Ansehen der Bundeswehr oder die Achtung und das Vertrauen, die seine dienstliche Stellung erfordert, nicht </a:t>
            </a:r>
            <a:r>
              <a:rPr lang="de-DE" sz="3600" dirty="0"/>
              <a:t>ernsthaft</a:t>
            </a:r>
            <a:r>
              <a:rPr lang="de-DE" sz="3600" dirty="0">
                <a:solidFill>
                  <a:schemeClr val="bg1">
                    <a:lumMod val="65000"/>
                  </a:schemeClr>
                </a:solidFill>
              </a:rPr>
              <a:t> </a:t>
            </a:r>
            <a:r>
              <a:rPr lang="de-DE" sz="3600" dirty="0">
                <a:solidFill>
                  <a:schemeClr val="bg1">
                    <a:lumMod val="75000"/>
                  </a:schemeClr>
                </a:solidFill>
              </a:rPr>
              <a:t>beeinträchtigt.</a:t>
            </a:r>
          </a:p>
        </p:txBody>
      </p:sp>
    </p:spTree>
    <p:extLst>
      <p:ext uri="{BB962C8B-B14F-4D97-AF65-F5344CB8AC3E}">
        <p14:creationId xmlns:p14="http://schemas.microsoft.com/office/powerpoint/2010/main" val="311926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BD657F-D77F-41A8-AA39-77ABC45BECE3}"/>
              </a:ext>
            </a:extLst>
          </p:cNvPr>
          <p:cNvSpPr>
            <a:spLocks noGrp="1"/>
          </p:cNvSpPr>
          <p:nvPr>
            <p:ph type="title"/>
          </p:nvPr>
        </p:nvSpPr>
        <p:spPr>
          <a:xfrm>
            <a:off x="838200" y="327418"/>
            <a:ext cx="10515600" cy="1325563"/>
          </a:xfrm>
        </p:spPr>
        <p:txBody>
          <a:bodyPr/>
          <a:lstStyle/>
          <a:p>
            <a:pPr algn="ctr"/>
            <a:r>
              <a:rPr lang="de-DE" dirty="0"/>
              <a:t>Beeinträchtigungsgrade für </a:t>
            </a:r>
            <a:br>
              <a:rPr lang="de-DE" dirty="0"/>
            </a:br>
            <a:r>
              <a:rPr lang="de-DE" dirty="0"/>
              <a:t>Achtung &amp; Vertrauen:</a:t>
            </a:r>
          </a:p>
        </p:txBody>
      </p:sp>
      <p:sp>
        <p:nvSpPr>
          <p:cNvPr id="3" name="Inhaltsplatzhalter 2">
            <a:extLst>
              <a:ext uri="{FF2B5EF4-FFF2-40B4-BE49-F238E27FC236}">
                <a16:creationId xmlns:a16="http://schemas.microsoft.com/office/drawing/2014/main" id="{5BE2DF06-4D4F-486C-88B7-0C769531CD42}"/>
              </a:ext>
            </a:extLst>
          </p:cNvPr>
          <p:cNvSpPr>
            <a:spLocks noGrp="1"/>
          </p:cNvSpPr>
          <p:nvPr>
            <p:ph sz="half" idx="1"/>
          </p:nvPr>
        </p:nvSpPr>
        <p:spPr>
          <a:xfrm>
            <a:off x="838200" y="2080151"/>
            <a:ext cx="2216085" cy="4351338"/>
          </a:xfrm>
        </p:spPr>
        <p:txBody>
          <a:bodyPr>
            <a:normAutofit/>
          </a:bodyPr>
          <a:lstStyle/>
          <a:p>
            <a:endParaRPr lang="de-DE" sz="3600" dirty="0"/>
          </a:p>
          <a:p>
            <a:endParaRPr lang="de-DE" sz="3600" dirty="0"/>
          </a:p>
          <a:p>
            <a:endParaRPr lang="de-DE" sz="3600" dirty="0"/>
          </a:p>
          <a:p>
            <a:endParaRPr lang="de-DE" sz="3600" dirty="0"/>
          </a:p>
          <a:p>
            <a:endParaRPr lang="de-DE" sz="3600" dirty="0"/>
          </a:p>
          <a:p>
            <a:endParaRPr lang="de-DE" sz="3600" dirty="0"/>
          </a:p>
          <a:p>
            <a:r>
              <a:rPr lang="de-DE" sz="3600" dirty="0"/>
              <a:t>Argwohn</a:t>
            </a:r>
          </a:p>
        </p:txBody>
      </p:sp>
      <p:sp>
        <p:nvSpPr>
          <p:cNvPr id="12" name="Inhaltsplatzhalter 11">
            <a:extLst>
              <a:ext uri="{FF2B5EF4-FFF2-40B4-BE49-F238E27FC236}">
                <a16:creationId xmlns:a16="http://schemas.microsoft.com/office/drawing/2014/main" id="{E1AC605E-E174-4CA2-BF23-BDE261AC6365}"/>
              </a:ext>
            </a:extLst>
          </p:cNvPr>
          <p:cNvSpPr>
            <a:spLocks noGrp="1"/>
          </p:cNvSpPr>
          <p:nvPr>
            <p:ph sz="half" idx="2"/>
          </p:nvPr>
        </p:nvSpPr>
        <p:spPr>
          <a:xfrm>
            <a:off x="6532774" y="2061300"/>
            <a:ext cx="4821025" cy="4351338"/>
          </a:xfrm>
        </p:spPr>
        <p:txBody>
          <a:bodyPr>
            <a:normAutofit/>
          </a:bodyPr>
          <a:lstStyle/>
          <a:p>
            <a:pPr lvl="5"/>
            <a:endParaRPr lang="de-DE" sz="3600" dirty="0"/>
          </a:p>
          <a:p>
            <a:pPr lvl="5"/>
            <a:r>
              <a:rPr lang="de-DE" sz="3600" dirty="0"/>
              <a:t>Gewissheit</a:t>
            </a:r>
          </a:p>
          <a:p>
            <a:pPr lvl="5"/>
            <a:endParaRPr lang="de-DE" sz="3600" dirty="0"/>
          </a:p>
          <a:p>
            <a:r>
              <a:rPr lang="de-DE" sz="3600" dirty="0"/>
              <a:t>ernste Zweifel</a:t>
            </a:r>
          </a:p>
          <a:p>
            <a:pPr marL="0" indent="0">
              <a:buNone/>
            </a:pPr>
            <a:endParaRPr lang="de-DE" sz="3600" dirty="0"/>
          </a:p>
        </p:txBody>
      </p:sp>
      <p:sp>
        <p:nvSpPr>
          <p:cNvPr id="13" name="Rechteck 12">
            <a:extLst>
              <a:ext uri="{FF2B5EF4-FFF2-40B4-BE49-F238E27FC236}">
                <a16:creationId xmlns:a16="http://schemas.microsoft.com/office/drawing/2014/main" id="{0000D98E-3CEA-4041-A0DA-38E9A4692603}"/>
              </a:ext>
            </a:extLst>
          </p:cNvPr>
          <p:cNvSpPr/>
          <p:nvPr/>
        </p:nvSpPr>
        <p:spPr>
          <a:xfrm>
            <a:off x="5354425" y="4034672"/>
            <a:ext cx="1178350" cy="23944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Erheb-</a:t>
            </a:r>
            <a:r>
              <a:rPr lang="de-DE" dirty="0" err="1">
                <a:solidFill>
                  <a:schemeClr val="tx1"/>
                </a:solidFill>
              </a:rPr>
              <a:t>lichkeits</a:t>
            </a:r>
            <a:r>
              <a:rPr lang="de-DE" dirty="0">
                <a:solidFill>
                  <a:schemeClr val="tx1"/>
                </a:solidFill>
              </a:rPr>
              <a:t>-schwelle</a:t>
            </a:r>
          </a:p>
        </p:txBody>
      </p:sp>
      <p:sp>
        <p:nvSpPr>
          <p:cNvPr id="14" name="Inhaltsplatzhalter 2">
            <a:extLst>
              <a:ext uri="{FF2B5EF4-FFF2-40B4-BE49-F238E27FC236}">
                <a16:creationId xmlns:a16="http://schemas.microsoft.com/office/drawing/2014/main" id="{D736BD3E-5FA8-458A-A9EE-4EF5AD602BB4}"/>
              </a:ext>
            </a:extLst>
          </p:cNvPr>
          <p:cNvSpPr txBox="1">
            <a:spLocks/>
          </p:cNvSpPr>
          <p:nvPr/>
        </p:nvSpPr>
        <p:spPr>
          <a:xfrm>
            <a:off x="3176832" y="2081720"/>
            <a:ext cx="299536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sz="3600" dirty="0"/>
          </a:p>
          <a:p>
            <a:endParaRPr lang="de-DE" sz="3600" dirty="0"/>
          </a:p>
          <a:p>
            <a:endParaRPr lang="de-DE" sz="3600" dirty="0"/>
          </a:p>
          <a:p>
            <a:endParaRPr lang="de-DE" sz="3600" dirty="0"/>
          </a:p>
          <a:p>
            <a:endParaRPr lang="de-DE" sz="3600" dirty="0"/>
          </a:p>
          <a:p>
            <a:r>
              <a:rPr lang="de-DE" sz="3600" dirty="0"/>
              <a:t>Besorgnis</a:t>
            </a:r>
          </a:p>
        </p:txBody>
      </p:sp>
      <p:sp>
        <p:nvSpPr>
          <p:cNvPr id="15" name="Inhaltsplatzhalter 11">
            <a:extLst>
              <a:ext uri="{FF2B5EF4-FFF2-40B4-BE49-F238E27FC236}">
                <a16:creationId xmlns:a16="http://schemas.microsoft.com/office/drawing/2014/main" id="{2D089E61-F7EC-4D0D-8F74-F8C6422A7EF4}"/>
              </a:ext>
            </a:extLst>
          </p:cNvPr>
          <p:cNvSpPr txBox="1">
            <a:spLocks/>
          </p:cNvSpPr>
          <p:nvPr/>
        </p:nvSpPr>
        <p:spPr>
          <a:xfrm>
            <a:off x="8814062" y="2006306"/>
            <a:ext cx="2692137"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5"/>
            <a:endParaRPr lang="de-DE" sz="3600" dirty="0"/>
          </a:p>
          <a:p>
            <a:pPr marL="0" indent="0">
              <a:buNone/>
            </a:pPr>
            <a:endParaRPr lang="de-DE" sz="3600" dirty="0"/>
          </a:p>
          <a:p>
            <a:pPr lvl="5"/>
            <a:endParaRPr lang="de-DE" sz="3600" dirty="0"/>
          </a:p>
          <a:p>
            <a:pPr marL="0" indent="0">
              <a:buNone/>
            </a:pPr>
            <a:endParaRPr lang="de-DE" sz="3600" dirty="0"/>
          </a:p>
          <a:p>
            <a:pPr marL="0" indent="0">
              <a:buFont typeface="Arial" panose="020B0604020202020204" pitchFamily="34" charset="0"/>
              <a:buNone/>
            </a:pPr>
            <a:endParaRPr lang="de-DE" sz="3600" dirty="0"/>
          </a:p>
        </p:txBody>
      </p:sp>
    </p:spTree>
    <p:extLst>
      <p:ext uri="{BB962C8B-B14F-4D97-AF65-F5344CB8AC3E}">
        <p14:creationId xmlns:p14="http://schemas.microsoft.com/office/powerpoint/2010/main" val="1630750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uiExpand="1" build="p"/>
      <p:bldP spid="13" grpId="0" animBg="1"/>
      <p:bldP spid="1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6437B8-2682-4493-BAA1-768B8FF33403}"/>
              </a:ext>
            </a:extLst>
          </p:cNvPr>
          <p:cNvSpPr>
            <a:spLocks noGrp="1"/>
          </p:cNvSpPr>
          <p:nvPr>
            <p:ph type="title"/>
          </p:nvPr>
        </p:nvSpPr>
        <p:spPr/>
        <p:txBody>
          <a:bodyPr/>
          <a:lstStyle/>
          <a:p>
            <a:pPr algn="ctr"/>
            <a:r>
              <a:rPr lang="de-DE" dirty="0"/>
              <a:t>Wertesysteme</a:t>
            </a:r>
          </a:p>
        </p:txBody>
      </p:sp>
      <p:sp>
        <p:nvSpPr>
          <p:cNvPr id="3" name="Inhaltsplatzhalter 2">
            <a:extLst>
              <a:ext uri="{FF2B5EF4-FFF2-40B4-BE49-F238E27FC236}">
                <a16:creationId xmlns:a16="http://schemas.microsoft.com/office/drawing/2014/main" id="{7504F576-C721-4496-85AE-2135B102A3A4}"/>
              </a:ext>
            </a:extLst>
          </p:cNvPr>
          <p:cNvSpPr>
            <a:spLocks noGrp="1"/>
          </p:cNvSpPr>
          <p:nvPr>
            <p:ph sz="half" idx="1"/>
          </p:nvPr>
        </p:nvSpPr>
        <p:spPr/>
        <p:txBody>
          <a:bodyPr/>
          <a:lstStyle/>
          <a:p>
            <a:r>
              <a:rPr lang="de-DE" dirty="0"/>
              <a:t>Soldatengesetz</a:t>
            </a:r>
          </a:p>
        </p:txBody>
      </p:sp>
      <p:sp>
        <p:nvSpPr>
          <p:cNvPr id="4" name="Inhaltsplatzhalter 3">
            <a:extLst>
              <a:ext uri="{FF2B5EF4-FFF2-40B4-BE49-F238E27FC236}">
                <a16:creationId xmlns:a16="http://schemas.microsoft.com/office/drawing/2014/main" id="{810CE35D-7061-4CB5-A124-16481C5D4210}"/>
              </a:ext>
            </a:extLst>
          </p:cNvPr>
          <p:cNvSpPr>
            <a:spLocks noGrp="1"/>
          </p:cNvSpPr>
          <p:nvPr>
            <p:ph sz="half" idx="2"/>
          </p:nvPr>
        </p:nvSpPr>
        <p:spPr/>
        <p:txBody>
          <a:bodyPr/>
          <a:lstStyle/>
          <a:p>
            <a:pPr algn="r"/>
            <a:r>
              <a:rPr lang="de-DE" dirty="0"/>
              <a:t>Gesellschaftsordnung</a:t>
            </a:r>
          </a:p>
        </p:txBody>
      </p:sp>
      <p:sp>
        <p:nvSpPr>
          <p:cNvPr id="5" name="Rechteck 4">
            <a:extLst>
              <a:ext uri="{FF2B5EF4-FFF2-40B4-BE49-F238E27FC236}">
                <a16:creationId xmlns:a16="http://schemas.microsoft.com/office/drawing/2014/main" id="{F1B58F4B-C705-476F-BAC2-EE0B71722212}"/>
              </a:ext>
            </a:extLst>
          </p:cNvPr>
          <p:cNvSpPr/>
          <p:nvPr/>
        </p:nvSpPr>
        <p:spPr>
          <a:xfrm>
            <a:off x="3834118" y="3684100"/>
            <a:ext cx="4371363" cy="12499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Arial" panose="020B0604020202020204" pitchFamily="34" charset="0"/>
              <a:buChar char="•"/>
            </a:pPr>
            <a:r>
              <a:rPr lang="de-DE" sz="2800" dirty="0">
                <a:solidFill>
                  <a:schemeClr val="tx1"/>
                </a:solidFill>
              </a:rPr>
              <a:t>Grundrechte</a:t>
            </a:r>
          </a:p>
        </p:txBody>
      </p:sp>
    </p:spTree>
    <p:extLst>
      <p:ext uri="{BB962C8B-B14F-4D97-AF65-F5344CB8AC3E}">
        <p14:creationId xmlns:p14="http://schemas.microsoft.com/office/powerpoint/2010/main" val="2462079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64EA7E-14FB-4B08-A042-392FF89F1359}"/>
              </a:ext>
            </a:extLst>
          </p:cNvPr>
          <p:cNvSpPr>
            <a:spLocks noGrp="1"/>
          </p:cNvSpPr>
          <p:nvPr>
            <p:ph type="title"/>
          </p:nvPr>
        </p:nvSpPr>
        <p:spPr>
          <a:xfrm>
            <a:off x="838200" y="327418"/>
            <a:ext cx="10515600" cy="1325563"/>
          </a:xfrm>
        </p:spPr>
        <p:txBody>
          <a:bodyPr/>
          <a:lstStyle/>
          <a:p>
            <a:pPr algn="ctr"/>
            <a:r>
              <a:rPr lang="de-DE" dirty="0"/>
              <a:t>Möglichkeiten der Selbstdarstellung</a:t>
            </a:r>
          </a:p>
        </p:txBody>
      </p:sp>
      <p:pic>
        <p:nvPicPr>
          <p:cNvPr id="9" name="Inhaltsplatzhalter 8">
            <a:extLst>
              <a:ext uri="{FF2B5EF4-FFF2-40B4-BE49-F238E27FC236}">
                <a16:creationId xmlns:a16="http://schemas.microsoft.com/office/drawing/2014/main" id="{5C64E900-3082-40B3-9707-1CBB8918FB06}"/>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121790" y="2461953"/>
            <a:ext cx="4609707" cy="3075538"/>
          </a:xfrm>
        </p:spPr>
      </p:pic>
      <p:pic>
        <p:nvPicPr>
          <p:cNvPr id="7" name="Inhaltsplatzhalter 6">
            <a:extLst>
              <a:ext uri="{FF2B5EF4-FFF2-40B4-BE49-F238E27FC236}">
                <a16:creationId xmlns:a16="http://schemas.microsoft.com/office/drawing/2014/main" id="{E661202E-5F25-4964-9E0E-EEEC187C5F13}"/>
              </a:ext>
            </a:extLst>
          </p:cNvPr>
          <p:cNvPicPr>
            <a:picLocks noGrp="1" noChangeAspect="1"/>
          </p:cNvPicPr>
          <p:nvPr>
            <p:ph sz="half" idx="2"/>
          </p:nvPr>
        </p:nvPicPr>
        <p:blipFill>
          <a:blip r:embed="rId3"/>
          <a:stretch>
            <a:fillRect/>
          </a:stretch>
        </p:blipFill>
        <p:spPr>
          <a:xfrm>
            <a:off x="6172200" y="2466005"/>
            <a:ext cx="5181600" cy="3070577"/>
          </a:xfrm>
          <a:prstGeom prst="rect">
            <a:avLst/>
          </a:prstGeom>
        </p:spPr>
      </p:pic>
    </p:spTree>
    <p:extLst>
      <p:ext uri="{BB962C8B-B14F-4D97-AF65-F5344CB8AC3E}">
        <p14:creationId xmlns:p14="http://schemas.microsoft.com/office/powerpoint/2010/main" val="54355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270</Words>
  <Application>Microsoft Office PowerPoint</Application>
  <PresentationFormat>Breitbild</PresentationFormat>
  <Paragraphs>41</Paragraphs>
  <Slides>11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11</vt:i4>
      </vt:variant>
    </vt:vector>
  </HeadingPairs>
  <TitlesOfParts>
    <vt:vector size="15" baseType="lpstr">
      <vt:lpstr>Arial</vt:lpstr>
      <vt:lpstr>Calibri</vt:lpstr>
      <vt:lpstr>Calibri Light</vt:lpstr>
      <vt:lpstr>Office</vt:lpstr>
      <vt:lpstr>Reichweite außerdienstlicher Wohlverhaltenspflicht von Soldaten</vt:lpstr>
      <vt:lpstr>PowerPoint-Präsentation</vt:lpstr>
      <vt:lpstr>räumlich/zeitlicher Anwendungsbereich</vt:lpstr>
      <vt:lpstr>Schutzgut 1:</vt:lpstr>
      <vt:lpstr>Schutzgut 2:</vt:lpstr>
      <vt:lpstr>Erheblichkeitsschwelle:</vt:lpstr>
      <vt:lpstr>Beeinträchtigungsgrade für  Achtung &amp; Vertrauen:</vt:lpstr>
      <vt:lpstr>Wertesysteme</vt:lpstr>
      <vt:lpstr>Möglichkeiten der Selbstdarstellung</vt:lpstr>
      <vt:lpstr>PowerPoint-Präsentation</vt:lpstr>
      <vt:lpstr>§ 9 Soldatengesetz</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Reichweite außerdienstlicher Wohlverhaltenspflicht von Soldaten</dc:title>
  <dc:creator>Metzger, Dr. iur. Philipp-Sebastian</dc:creator>
  <cp:lastModifiedBy>Metzger, Dr. iur. Philipp-Sebastian</cp:lastModifiedBy>
  <cp:revision>9</cp:revision>
  <cp:lastPrinted>2024-04-24T11:11:21Z</cp:lastPrinted>
  <dcterms:created xsi:type="dcterms:W3CDTF">2024-04-21T05:10:38Z</dcterms:created>
  <dcterms:modified xsi:type="dcterms:W3CDTF">2024-04-24T11:11:24Z</dcterms:modified>
</cp:coreProperties>
</file>